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2" r:id="rId5"/>
    <p:sldId id="263" r:id="rId6"/>
    <p:sldId id="265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553F-E48F-3AC6-075A-43F3008E9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CDFCA-AC27-926D-AFF1-C587EEC6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EE57E-F0C7-285B-2ACE-07CFBD45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9E6-EBF6-81EC-1F7C-1C236045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9BD58-9D34-BEEE-6B64-A4B1DF68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4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59E4-D9BF-7217-0595-908C1963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45C75F-187A-ECEE-D20B-7909B3714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81F30-C2E6-A155-6CEE-AAADF342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523D6-9A19-0185-5D66-59B1E44E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F22E0-D218-ED3E-4F9B-1BE3A5A7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66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1E8E8-9574-DA84-6DD5-EADA947E8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ACEA1-9D9A-AF1B-6842-688E30A65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2C37A-5C4A-933B-47D9-68DE9EC9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F9ACC-3DAD-B1A2-0B60-5FC7C161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8CECA-BF75-CBAB-1D26-58A7EE30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27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7447-322B-92F4-F9CD-12064168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011F-65F8-5754-32A3-78FB4E9ED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48330-7CA5-08D4-FF2D-ACC37387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5B44-BBFB-1058-56AF-EB6D63B3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5ACAC-3C9C-2987-C2D7-F6CB8D19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39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643B-7A5B-3653-6110-1F7392133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D900D-0431-2333-F640-6BE6E60BB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60736-52A9-04FA-1992-1CF11C5A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E28E-3B48-0C9F-1010-15AA468D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7CCD-B903-2ADC-6D5B-178A066A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64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D211-48B0-7D7F-DCB5-B6E739F3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2796-027A-E4AD-28C9-69D1023D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C7C4E-6AAC-6683-841E-41F8967A1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9C879-8DF7-1BF4-D7A9-7A9F9B7C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DDB12-6792-06CF-7C9D-152AEAD3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04C26-AD16-AE71-4A35-42C18391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51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8FDB-35D3-889B-40BB-8A37A254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92762-CDCB-70D3-9421-4AB50C96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DDBC6-1F22-1D0A-AE17-50BC00959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1D8E5-DD7D-1C77-3F30-69F7FB2B9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3F8DB-9468-B6AC-9AFD-FE8BB1A47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B3F0F-BFA6-140C-DF13-DBD8F424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452D1-8B96-6778-5D69-17148A7F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6CF27-84A7-540E-953C-2CA66EB0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67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E206-3E17-D2CD-5A02-153004E1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087B9-9B6F-4E61-C3DF-DD8939C9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B6B76-036F-E6DF-7A21-FFD3B25F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56885-D20F-6E6E-75C8-E11C7616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64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C8A5AF-C27B-6A21-B807-2B27B4DE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0671B-9944-4312-D34B-D4E9E7919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1551E-AC8B-DC7F-B31D-748021D9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04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3705-E0EC-7A6D-8C79-89FA04B2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10D2F-2FB8-B26A-AC36-987D11111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28F15-85F5-D8BA-5DC3-C8455F2B3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8B4BF-CD50-0DF1-BA11-35C5217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81661-B735-D043-84C2-B9DD2539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08B24-7B73-2D08-5EFB-8944EE88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63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B478-9141-D4A0-B84F-00AA7944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B361F-A54D-99B2-446D-917F86210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392B8-156D-1340-D3B3-8021A0099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EEE28-4A3D-BAC0-DD86-570640C7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E0A56-32BE-C5A8-FEE1-C1193FEB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0F05B-43FB-4803-00E1-9CAF8231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17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CC37B-C401-4917-813D-F0417655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0B7F9-D207-8A08-EC14-87949BEC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80B5A-B4A1-DA50-7A77-4EFCDBF30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849CE-F98B-4929-BC24-EBF781DE5022}" type="datetimeFigureOut">
              <a:rPr lang="en-IN" smtClean="0"/>
              <a:t>01-12-2025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29D93-5BEE-1A00-D80D-9AFCB383F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3D5A2-FEB3-06B5-0D9F-0E4D6DF1B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31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healthnews.com/indian-imaging-device-market-to-surpass-7-bn-by-2033" TargetMode="External"/><Relationship Id="rId2" Type="http://schemas.openxmlformats.org/officeDocument/2006/relationships/hyperlink" Target="https://medicalbuyer.co.in/india-has-alarming-ratio-of-one-radiologist-per-lakh-peop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healthnews.com/from-pixels-to-precision-ai-s-game-changing-role-in-medical-imagin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E325-68B0-9FC6-AC42-7542960FE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MedImaging</a:t>
            </a:r>
            <a:r>
              <a:rPr lang="en-IN" dirty="0"/>
              <a:t>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F3862-9264-EFA0-E035-AD4238561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2381"/>
            <a:ext cx="9144000" cy="1655762"/>
          </a:xfrm>
        </p:spPr>
        <p:txBody>
          <a:bodyPr/>
          <a:lstStyle/>
          <a:p>
            <a:r>
              <a:rPr lang="en-IN" dirty="0"/>
              <a:t>Dimple Khatri &amp; Dr. Sanjan TP Gupta</a:t>
            </a:r>
          </a:p>
          <a:p>
            <a:endParaRPr lang="en-IN" dirty="0"/>
          </a:p>
          <a:p>
            <a:r>
              <a:rPr lang="en-IN" dirty="0"/>
              <a:t>Dec 2025</a:t>
            </a:r>
          </a:p>
        </p:txBody>
      </p:sp>
    </p:spTree>
    <p:extLst>
      <p:ext uri="{BB962C8B-B14F-4D97-AF65-F5344CB8AC3E}">
        <p14:creationId xmlns:p14="http://schemas.microsoft.com/office/powerpoint/2010/main" val="325477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0C95-0A66-7784-36F7-B2150BEB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4290"/>
            <a:ext cx="10515600" cy="1325563"/>
          </a:xfrm>
        </p:spPr>
        <p:txBody>
          <a:bodyPr/>
          <a:lstStyle/>
          <a:p>
            <a:r>
              <a:rPr lang="en-IN" dirty="0"/>
              <a:t>Need for automated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1674-17C3-F57C-1016-C0B00189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4" y="1505636"/>
            <a:ext cx="7511143" cy="4691743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Only 1 radiologist for every 1 lakh patients – substantially lower than global health standards</a:t>
            </a:r>
          </a:p>
          <a:p>
            <a:r>
              <a:rPr lang="en-IN" dirty="0"/>
              <a:t>Uneven distribution – scantier in Tier-2 &amp; Tier-3 cities and often none in rural areas</a:t>
            </a:r>
          </a:p>
          <a:p>
            <a:r>
              <a:rPr lang="en-IN" dirty="0"/>
              <a:t>According to the data by WHO there is no radiologist at all in Africa – they primarily rely tele-radiology consultations</a:t>
            </a:r>
          </a:p>
          <a:p>
            <a:r>
              <a:rPr lang="en-IN" dirty="0"/>
              <a:t>Shortage is not limited to developing countries alone but impacts developed nations too such as UK, Japan and Singapore</a:t>
            </a:r>
          </a:p>
          <a:p>
            <a:endParaRPr lang="en-IN" dirty="0"/>
          </a:p>
          <a:p>
            <a:r>
              <a:rPr lang="en-IN" dirty="0"/>
              <a:t>AI can interpret X-rays, generate EHR-ready reports with clinical patient history, and cross-reference patients with similar diagnoses</a:t>
            </a:r>
          </a:p>
          <a:p>
            <a:endParaRPr lang="en-IN" dirty="0"/>
          </a:p>
          <a:p>
            <a:r>
              <a:rPr lang="en-US" dirty="0"/>
              <a:t>India’s diagnostic imaging device market - $7 Billion by 2033 with CAGR = 7%  [As per </a:t>
            </a:r>
            <a:r>
              <a:rPr lang="en-US" dirty="0" err="1"/>
              <a:t>GlobalData</a:t>
            </a:r>
            <a:r>
              <a:rPr lang="en-US" dirty="0"/>
              <a:t>]</a:t>
            </a:r>
          </a:p>
          <a:p>
            <a:r>
              <a:rPr lang="en-US" dirty="0"/>
              <a:t>As of 2024, India has ~20% share in APAC diagnostic imaging market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56AC5-ABB8-FD45-9D17-665BEE20EC2B}"/>
              </a:ext>
            </a:extLst>
          </p:cNvPr>
          <p:cNvSpPr txBox="1"/>
          <p:nvPr/>
        </p:nvSpPr>
        <p:spPr>
          <a:xfrm>
            <a:off x="-1" y="6197379"/>
            <a:ext cx="11005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https://medicalbuyer.co.in/india-has-alarming-ratio-of-one-radiologist-per-lakh-people/</a:t>
            </a:r>
            <a:r>
              <a:rPr lang="en-IN" dirty="0"/>
              <a:t> [Oct 2023] </a:t>
            </a:r>
          </a:p>
          <a:p>
            <a:r>
              <a:rPr lang="en-IN" dirty="0">
                <a:hlinkClick r:id="rId3"/>
              </a:rPr>
              <a:t>https://www.digitalhealthnews.com/indian-imaging-device-market-to-surpass-7-bn-by-2033</a:t>
            </a:r>
            <a:r>
              <a:rPr lang="en-IN" dirty="0"/>
              <a:t> [</a:t>
            </a:r>
            <a:r>
              <a:rPr lang="en-IN" dirty="0" err="1"/>
              <a:t>GlobalData</a:t>
            </a:r>
            <a:r>
              <a:rPr lang="en-IN" dirty="0"/>
              <a:t>]</a:t>
            </a:r>
          </a:p>
        </p:txBody>
      </p:sp>
      <p:pic>
        <p:nvPicPr>
          <p:cNvPr id="2050" name="Picture 2" descr="News18 - With approximately 20,000 radiologists for a population ...">
            <a:extLst>
              <a:ext uri="{FF2B5EF4-FFF2-40B4-BE49-F238E27FC236}">
                <a16:creationId xmlns:a16="http://schemas.microsoft.com/office/drawing/2014/main" id="{B5B965E9-5C9B-018D-DFB4-A267F0A8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13" y="2024743"/>
            <a:ext cx="4334846" cy="242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7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A24E-1A3D-3314-F1AE-F2799D6F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96B905-37CD-AB8B-B162-EEC4940F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1" t="9502" r="19158" b="10162"/>
          <a:stretch>
            <a:fillRect/>
          </a:stretch>
        </p:blipFill>
        <p:spPr>
          <a:xfrm>
            <a:off x="9078687" y="2013856"/>
            <a:ext cx="2797629" cy="273231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C1A91-1840-4091-A3EF-3015F4F7A175}"/>
              </a:ext>
            </a:extLst>
          </p:cNvPr>
          <p:cNvSpPr txBox="1"/>
          <p:nvPr/>
        </p:nvSpPr>
        <p:spPr>
          <a:xfrm>
            <a:off x="8828314" y="4746171"/>
            <a:ext cx="3265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Not just LMIC but developed nations like UK, Japan &amp; Singapore also have a shortage of radiologists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A0E064-81EF-85E4-8DB3-AA9CA867ED50}"/>
              </a:ext>
            </a:extLst>
          </p:cNvPr>
          <p:cNvGrpSpPr/>
          <p:nvPr/>
        </p:nvGrpSpPr>
        <p:grpSpPr>
          <a:xfrm>
            <a:off x="2514600" y="2491378"/>
            <a:ext cx="2155375" cy="3595186"/>
            <a:chOff x="2514600" y="2491378"/>
            <a:chExt cx="2155375" cy="3595186"/>
          </a:xfrm>
        </p:grpSpPr>
        <p:pic>
          <p:nvPicPr>
            <p:cNvPr id="12" name="Graphic 11" descr="Man with solid fill">
              <a:extLst>
                <a:ext uri="{FF2B5EF4-FFF2-40B4-BE49-F238E27FC236}">
                  <a16:creationId xmlns:a16="http://schemas.microsoft.com/office/drawing/2014/main" id="{0283877B-7255-7C72-0B38-C19841955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50030" y="3410581"/>
              <a:ext cx="778970" cy="778970"/>
            </a:xfrm>
            <a:prstGeom prst="rect">
              <a:avLst/>
            </a:prstGeom>
          </p:spPr>
        </p:pic>
        <p:pic>
          <p:nvPicPr>
            <p:cNvPr id="14" name="Graphic 13" descr="Group with solid fill">
              <a:extLst>
                <a:ext uri="{FF2B5EF4-FFF2-40B4-BE49-F238E27FC236}">
                  <a16:creationId xmlns:a16="http://schemas.microsoft.com/office/drawing/2014/main" id="{558855F3-579A-E82C-7987-77C9B17E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14600" y="4997991"/>
              <a:ext cx="1088573" cy="1088573"/>
            </a:xfrm>
            <a:prstGeom prst="rect">
              <a:avLst/>
            </a:prstGeom>
          </p:spPr>
        </p:pic>
        <p:pic>
          <p:nvPicPr>
            <p:cNvPr id="16" name="Graphic 15" descr="Man and woman with solid fill">
              <a:extLst>
                <a:ext uri="{FF2B5EF4-FFF2-40B4-BE49-F238E27FC236}">
                  <a16:creationId xmlns:a16="http://schemas.microsoft.com/office/drawing/2014/main" id="{394DA155-446F-B2FC-0868-105A3B6B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4600" y="4288971"/>
              <a:ext cx="778970" cy="778970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id="{95CE7096-79BE-9907-84E4-1E9E3F5D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6346" y="3399697"/>
              <a:ext cx="778970" cy="778970"/>
            </a:xfrm>
            <a:prstGeom prst="rect">
              <a:avLst/>
            </a:prstGeom>
          </p:spPr>
        </p:pic>
        <p:pic>
          <p:nvPicPr>
            <p:cNvPr id="18" name="Graphic 17" descr="Group with solid fill">
              <a:extLst>
                <a:ext uri="{FF2B5EF4-FFF2-40B4-BE49-F238E27FC236}">
                  <a16:creationId xmlns:a16="http://schemas.microsoft.com/office/drawing/2014/main" id="{A0E6EB8C-3076-6AFC-81EE-805CC9098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1402" y="4987107"/>
              <a:ext cx="1088573" cy="1088573"/>
            </a:xfrm>
            <a:prstGeom prst="rect">
              <a:avLst/>
            </a:prstGeom>
          </p:spPr>
        </p:pic>
        <p:pic>
          <p:nvPicPr>
            <p:cNvPr id="19" name="Graphic 18" descr="Man and woman with solid fill">
              <a:extLst>
                <a:ext uri="{FF2B5EF4-FFF2-40B4-BE49-F238E27FC236}">
                  <a16:creationId xmlns:a16="http://schemas.microsoft.com/office/drawing/2014/main" id="{86140FC3-BEEB-2907-D92F-707AF14A1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7744" y="4299859"/>
              <a:ext cx="778970" cy="778970"/>
            </a:xfrm>
            <a:prstGeom prst="rect">
              <a:avLst/>
            </a:prstGeom>
          </p:spPr>
        </p:pic>
        <p:pic>
          <p:nvPicPr>
            <p:cNvPr id="20" name="Graphic 19" descr="Man with solid fill">
              <a:extLst>
                <a:ext uri="{FF2B5EF4-FFF2-40B4-BE49-F238E27FC236}">
                  <a16:creationId xmlns:a16="http://schemas.microsoft.com/office/drawing/2014/main" id="{C0425020-9B8B-0B50-C84E-B4D2D608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1917" y="2491378"/>
              <a:ext cx="778970" cy="778970"/>
            </a:xfrm>
            <a:prstGeom prst="rect">
              <a:avLst/>
            </a:prstGeom>
          </p:spPr>
        </p:pic>
      </p:grpSp>
      <p:pic>
        <p:nvPicPr>
          <p:cNvPr id="22" name="Graphic 21" descr="Stethoscope with solid fill">
            <a:extLst>
              <a:ext uri="{FF2B5EF4-FFF2-40B4-BE49-F238E27FC236}">
                <a16:creationId xmlns:a16="http://schemas.microsoft.com/office/drawing/2014/main" id="{E50AB809-DD21-7F05-8793-3965DDF817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118" y="4072707"/>
            <a:ext cx="914400" cy="914400"/>
          </a:xfrm>
          <a:prstGeom prst="rect">
            <a:avLst/>
          </a:prstGeom>
        </p:spPr>
      </p:pic>
      <p:pic>
        <p:nvPicPr>
          <p:cNvPr id="24" name="Graphic 23" descr="Medical with solid fill">
            <a:extLst>
              <a:ext uri="{FF2B5EF4-FFF2-40B4-BE49-F238E27FC236}">
                <a16:creationId xmlns:a16="http://schemas.microsoft.com/office/drawing/2014/main" id="{5DF58F42-DF09-BF4B-E00A-5F9944EDB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462" y="3342866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3270FD-8861-2A42-ED19-2F9B077AEB60}"/>
              </a:ext>
            </a:extLst>
          </p:cNvPr>
          <p:cNvSpPr txBox="1"/>
          <p:nvPr/>
        </p:nvSpPr>
        <p:spPr>
          <a:xfrm>
            <a:off x="191147" y="6075680"/>
            <a:ext cx="488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Only 1 radiologist for every 1 lakh patients in India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8F9C6D-6F92-C7EC-A99F-00864EF3A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3515" y="2484627"/>
            <a:ext cx="3973285" cy="22349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E035BE-F11A-3787-0123-7628EEA8F17D}"/>
              </a:ext>
            </a:extLst>
          </p:cNvPr>
          <p:cNvSpPr txBox="1"/>
          <p:nvPr/>
        </p:nvSpPr>
        <p:spPr>
          <a:xfrm>
            <a:off x="5313516" y="4757057"/>
            <a:ext cx="326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Just 1 radiologist for 100 scans a day </a:t>
            </a:r>
            <a:r>
              <a:rPr lang="en-IN" dirty="0">
                <a:sym typeface="Wingdings" panose="05000000000000000000" pitchFamily="2" charset="2"/>
              </a:rPr>
              <a:t> visual and cognitive fatigue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9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9F5E28-F644-134B-5ED8-7193378E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6025"/>
            <a:ext cx="12192000" cy="442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21CB2-27E5-18E7-7281-1B59A493B91E}"/>
              </a:ext>
            </a:extLst>
          </p:cNvPr>
          <p:cNvSpPr txBox="1"/>
          <p:nvPr/>
        </p:nvSpPr>
        <p:spPr>
          <a:xfrm>
            <a:off x="76200" y="6338891"/>
            <a:ext cx="1050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https://www.digitalhealthnews.com/from-pixels-to-precision-ai-s-game-changing-role-in-medical-imaging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094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084F-6A28-FF54-B43B-58B8D356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" y="54430"/>
            <a:ext cx="10515600" cy="1325563"/>
          </a:xfrm>
        </p:spPr>
        <p:txBody>
          <a:bodyPr/>
          <a:lstStyle/>
          <a:p>
            <a:r>
              <a:rPr lang="en-IN" dirty="0"/>
              <a:t>Evolution of medical imaging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0B52-76C8-39A1-E737-A8E5822C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1251857"/>
            <a:ext cx="11789229" cy="5421086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0</a:t>
            </a:r>
            <a:r>
              <a:rPr lang="en-IN" baseline="30000" dirty="0"/>
              <a:t>th</a:t>
            </a:r>
            <a:r>
              <a:rPr lang="en-IN" dirty="0"/>
              <a:t> Generation: Manual Examination by Radiology Experts</a:t>
            </a:r>
          </a:p>
          <a:p>
            <a:endParaRPr lang="en-IN" dirty="0"/>
          </a:p>
          <a:p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Generation: Computer assisted enhancement to aid radiologists</a:t>
            </a:r>
          </a:p>
          <a:p>
            <a:pPr lvl="1"/>
            <a:r>
              <a:rPr lang="en-IN" dirty="0"/>
              <a:t>Noise reduction of low-light medical images</a:t>
            </a:r>
          </a:p>
          <a:p>
            <a:pPr lvl="1"/>
            <a:r>
              <a:rPr lang="en-IN" dirty="0"/>
              <a:t>Image segmentation to outline body parts and disease-affected areas</a:t>
            </a:r>
          </a:p>
          <a:p>
            <a:pPr lvl="1"/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Value Addition: Enhanced diagnostic accuracy &amp; minimize the need for re-examination</a:t>
            </a:r>
            <a:endParaRPr lang="en-IN" dirty="0"/>
          </a:p>
          <a:p>
            <a:pPr lvl="1"/>
            <a:r>
              <a:rPr lang="en-IN" b="1" dirty="0">
                <a:solidFill>
                  <a:schemeClr val="accent1"/>
                </a:solidFill>
              </a:rPr>
              <a:t>Jio Institute’s Computer Vision Medical Imaging group</a:t>
            </a:r>
          </a:p>
          <a:p>
            <a:endParaRPr lang="en-IN" dirty="0"/>
          </a:p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Generation: AI-driven pattern recognition to aid radiologists</a:t>
            </a:r>
          </a:p>
          <a:p>
            <a:pPr lvl="1"/>
            <a:r>
              <a:rPr lang="en-IN" dirty="0"/>
              <a:t>Identifying complex patterns indicative of specific diseases</a:t>
            </a:r>
          </a:p>
          <a:p>
            <a:pPr lvl="1"/>
            <a:r>
              <a:rPr lang="en-IN" dirty="0"/>
              <a:t>Spotting lesions, detecting abnormalities, diagnosis (healthy vs TB)</a:t>
            </a:r>
          </a:p>
          <a:p>
            <a:pPr lvl="1"/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Value Addition: Early detection and reduction of manual errors</a:t>
            </a:r>
          </a:p>
          <a:p>
            <a:pPr lvl="1"/>
            <a:r>
              <a:rPr lang="en-IN" b="1" dirty="0">
                <a:solidFill>
                  <a:schemeClr val="accent1"/>
                </a:solidFill>
              </a:rPr>
              <a:t>Qure.AI</a:t>
            </a:r>
          </a:p>
          <a:p>
            <a:endParaRPr lang="en-IN" dirty="0"/>
          </a:p>
          <a:p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Generation: Automated report generation using Generative AI </a:t>
            </a:r>
            <a:r>
              <a:rPr lang="en-IN" i="1" u="sng" dirty="0"/>
              <a:t>to aid radiologists</a:t>
            </a:r>
          </a:p>
          <a:p>
            <a:pPr lvl="1"/>
            <a:r>
              <a:rPr lang="en-IN" dirty="0"/>
              <a:t>Interpret X-rays, generate EHR-ready reports with clinical patient history, and cross-reference patients with similar diagnoses</a:t>
            </a:r>
          </a:p>
          <a:p>
            <a:pPr lvl="1"/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Value Addition: Address the </a:t>
            </a:r>
            <a:r>
              <a:rPr lang="en-IN" b="1" dirty="0" err="1">
                <a:solidFill>
                  <a:schemeClr val="accent6">
                    <a:lumMod val="75000"/>
                  </a:schemeClr>
                </a:solidFill>
              </a:rPr>
              <a:t>radiologist:patient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 shortage (speeding up diagnosis + cutting down administrative workload), Detection of comorbidities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723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I in Medical Imaging: Transforming Diagnostics in India's Healthcare">
            <a:extLst>
              <a:ext uri="{FF2B5EF4-FFF2-40B4-BE49-F238E27FC236}">
                <a16:creationId xmlns:a16="http://schemas.microsoft.com/office/drawing/2014/main" id="{15DB1C71-1739-1A46-8272-E9B1E42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79" y="130629"/>
            <a:ext cx="8872164" cy="65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6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CF27-1F25-BD97-1C6E-61134357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SOTA models</a:t>
            </a:r>
          </a:p>
        </p:txBody>
      </p:sp>
      <p:pic>
        <p:nvPicPr>
          <p:cNvPr id="3076" name="Picture 4" descr="AI in Medical Imaging: Transforming Diagnostics in India's Healthcare">
            <a:extLst>
              <a:ext uri="{FF2B5EF4-FFF2-40B4-BE49-F238E27FC236}">
                <a16:creationId xmlns:a16="http://schemas.microsoft.com/office/drawing/2014/main" id="{01F25851-8BB8-E8C2-5A8F-4F4FFA6B9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0"/>
            <a:ext cx="7062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53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369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MedImaging Overview</vt:lpstr>
      <vt:lpstr>Need for automated diagnosis</vt:lpstr>
      <vt:lpstr>Motivation</vt:lpstr>
      <vt:lpstr>PowerPoint Presentation</vt:lpstr>
      <vt:lpstr>Evolution of medical imaging diagnostics</vt:lpstr>
      <vt:lpstr>PowerPoint Presentation</vt:lpstr>
      <vt:lpstr>AI SOTA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Sanjan Gupta</dc:creator>
  <cp:lastModifiedBy>Sanjan Gupta</cp:lastModifiedBy>
  <cp:revision>2</cp:revision>
  <dcterms:created xsi:type="dcterms:W3CDTF">2025-12-01T18:06:37Z</dcterms:created>
  <dcterms:modified xsi:type="dcterms:W3CDTF">2025-12-01T18:09:51Z</dcterms:modified>
</cp:coreProperties>
</file>